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60" r:id="rId3"/>
    <p:sldId id="265" r:id="rId4"/>
    <p:sldId id="261" r:id="rId5"/>
    <p:sldId id="2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6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>
            <a:normAutofit/>
          </a:bodyPr>
          <a:lstStyle/>
          <a:p>
            <a:r>
              <a:rPr lang="pt-BR" sz="6000" dirty="0"/>
              <a:t>CaféNova Excel Data Analysis Project</a:t>
            </a:r>
            <a:endParaRPr lang="en-US" sz="19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>
            <a:normAutofit/>
          </a:bodyPr>
          <a:lstStyle/>
          <a:p>
            <a:r>
              <a:rPr lang="en-US" sz="4800" i="1" dirty="0"/>
              <a:t>Final Excel Project</a:t>
            </a:r>
            <a:endParaRPr lang="en-US" sz="600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59421872-57C9-4F6A-86BC-2BD3233FD19E}"/>
              </a:ext>
            </a:extLst>
          </p:cNvPr>
          <p:cNvSpPr txBox="1">
            <a:spLocks/>
          </p:cNvSpPr>
          <p:nvPr/>
        </p:nvSpPr>
        <p:spPr>
          <a:xfrm>
            <a:off x="2461877" y="5196905"/>
            <a:ext cx="9440034" cy="13979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i="1" dirty="0"/>
              <a:t>Presented: By Geoffrey </a:t>
            </a:r>
            <a:r>
              <a:rPr lang="en-US" sz="4800" i="1" dirty="0" err="1"/>
              <a:t>McOwens</a:t>
            </a:r>
            <a:r>
              <a:rPr lang="en-US" sz="4800" i="1" dirty="0"/>
              <a:t> Muonja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11337-F94D-42C3-A024-83AF9B556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0481"/>
            <a:ext cx="10353762" cy="1257300"/>
          </a:xfrm>
        </p:spPr>
        <p:txBody>
          <a:bodyPr/>
          <a:lstStyle/>
          <a:p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Data Cleaning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D778FB3-6EBD-4BA4-A504-9ECBD432465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388166" y="1210044"/>
            <a:ext cx="5721744" cy="3416320"/>
          </a:xfrm>
          <a:prstGeom prst="rect">
            <a:avLst/>
          </a:prstGeom>
          <a:solidFill>
            <a:schemeClr val="accent1">
              <a:alpha val="1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Fill blanks in dataset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Fix incorrect or missing dates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Check and correct numerical values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86999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FCD7947-A0A5-4544-97C6-756AB48A18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2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316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9000" b="-6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C5344-9BD0-473F-B61E-25EDEAEEE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623269-D54E-43CB-AAEA-9B819113E64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656554"/>
            <a:ext cx="10147330" cy="25545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Find sales patterns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Identify top-selling items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Analyze performance by category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pivot tables, filters, and summary stats</a:t>
            </a:r>
          </a:p>
        </p:txBody>
      </p:sp>
    </p:spTree>
    <p:extLst>
      <p:ext uri="{BB962C8B-B14F-4D97-AF65-F5344CB8AC3E}">
        <p14:creationId xmlns:p14="http://schemas.microsoft.com/office/powerpoint/2010/main" val="2010688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83000" b="-8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72F41-C9FA-4FE0-86E7-22CD6C339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391" y="121920"/>
            <a:ext cx="5371953" cy="1257300"/>
          </a:xfrm>
        </p:spPr>
        <p:txBody>
          <a:bodyPr/>
          <a:lstStyle/>
          <a:p>
            <a:r>
              <a:rPr lang="en-US" dirty="0" err="1"/>
              <a:t>Recomendations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00ABBF-7727-467C-8E14-F5009749B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060704"/>
            <a:ext cx="4913981" cy="5315712"/>
          </a:xfrm>
        </p:spPr>
        <p:txBody>
          <a:bodyPr>
            <a:normAutofit lnSpcReduction="10000"/>
          </a:bodyPr>
          <a:lstStyle/>
          <a:p>
            <a:pPr marL="379800" indent="-342900">
              <a:buAutoNum type="arabicPeriod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Optimize Product and Menu Strategy </a:t>
            </a:r>
          </a:p>
          <a:p>
            <a:pPr marL="36900" indent="0">
              <a:buNone/>
            </a:pPr>
            <a:r>
              <a:rPr lang="en-US" sz="1200" b="1" i="0" dirty="0">
                <a:solidFill>
                  <a:schemeClr val="tx1"/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Action: Analyze the profit margins of all products, especially the "Best Selling Item.</a:t>
            </a:r>
            <a:endParaRPr lang="en-US" sz="1600" b="1" dirty="0">
              <a:solidFill>
                <a:schemeClr val="tx1"/>
              </a:solidFill>
              <a:highlight>
                <a:srgbClr val="0000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1">
                    <a:lumMod val="95000"/>
                  </a:schemeClr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Reasoning: High sales volume doesn't always equal high profitability. The company needs to identify which items are most profitable and which are merely popular. </a:t>
            </a:r>
          </a:p>
          <a:p>
            <a:r>
              <a:rPr lang="en-US" sz="1600" dirty="0">
                <a:solidFill>
                  <a:schemeClr val="bg1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Recommendation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:  Promote High-Profit Items: Actively market and upsell products with the highest profit margins. Bundle Products: Create meal deals or bundles that pair a high-demand, low-margin item with a less popular but high-margin item to increase overall basket value. </a:t>
            </a:r>
          </a:p>
          <a:p>
            <a:r>
              <a:rPr lang="en-US" sz="1600" dirty="0">
                <a:solidFill>
                  <a:schemeClr val="tx1">
                    <a:lumMod val="95000"/>
                  </a:schemeClr>
                </a:solidFill>
                <a:highlight>
                  <a:srgbClr val="0000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Review Underperforming Items: Consider adjusting the price, improving the recipe, or removing items from the menu that have low sales and low-profit margins. </a:t>
            </a:r>
          </a:p>
          <a:p>
            <a:pPr marL="36900" indent="0">
              <a:buNone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C4E4FCD-C3C2-40D8-9D2E-FCBA236662F5}"/>
              </a:ext>
            </a:extLst>
          </p:cNvPr>
          <p:cNvSpPr txBox="1">
            <a:spLocks/>
          </p:cNvSpPr>
          <p:nvPr/>
        </p:nvSpPr>
        <p:spPr>
          <a:xfrm>
            <a:off x="6096000" y="1060704"/>
            <a:ext cx="4913981" cy="531571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l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</a:t>
            </a:r>
            <a:r>
              <a:rPr lang="en-US" sz="20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. </a:t>
            </a:r>
            <a:r>
              <a:rPr lang="en-US" sz="20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Enhance Customer Loyalty and Retention</a:t>
            </a:r>
          </a:p>
          <a:p>
            <a:pPr algn="l"/>
            <a:r>
              <a:rPr lang="en-US" sz="20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 Action: Segment the customer base to identify "power users" or repeat customers.</a:t>
            </a:r>
          </a:p>
          <a:p>
            <a:pPr algn="l"/>
            <a:r>
              <a:rPr lang="en-US" sz="20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 * Reasoning: Retaining an existing customer is often more cost-effective than acquiring a new one. The "Orders by Customers" chart suggests that a core group of customers drives the business.</a:t>
            </a:r>
          </a:p>
          <a:p>
            <a:pPr algn="l"/>
            <a:r>
              <a:rPr lang="en-US" sz="20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 Recommendation:</a:t>
            </a:r>
          </a:p>
          <a:p>
            <a:pPr algn="l"/>
            <a:r>
              <a:rPr lang="en-US" sz="20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 Launch a Loyalty Program: Offer rewards, discounts, or exclusive perks to repeat customers.</a:t>
            </a:r>
          </a:p>
          <a:p>
            <a:pPr algn="l"/>
            <a:r>
              <a:rPr lang="en-US" sz="20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 Targeted Marketing: Send personalized offers or new product announcements to the most frequent customers based on their past purchase history.</a:t>
            </a:r>
          </a:p>
          <a:p>
            <a:pPr algn="l"/>
            <a:r>
              <a:rPr lang="en-US" sz="2000" b="0" i="0" dirty="0">
                <a:solidFill>
                  <a:schemeClr val="bg2">
                    <a:lumMod val="60000"/>
                    <a:lumOff val="40000"/>
                  </a:schemeClr>
                </a:solidFill>
                <a:effectLst/>
                <a:highlight>
                  <a:srgbClr val="000000"/>
                </a:highlight>
                <a:latin typeface="Arial" panose="020B0604020202020204" pitchFamily="34" charset="0"/>
              </a:rPr>
              <a:t> Gather Feedback: Proactively solicit feedback from top customers to understand what they like and how the company can improve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lvl="8"/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713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{886A4109-411E-45C8-AC43-45E95995F356}TFe887d8cf-77a9-48cd-9a74-d8d08097a61c3993dec7_win32-329aa78f548b</Template>
  <TotalTime>1384</TotalTime>
  <Words>303</Words>
  <Application>Microsoft Office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Goudy Old Style</vt:lpstr>
      <vt:lpstr>Wingdings 2</vt:lpstr>
      <vt:lpstr>SlateVTI</vt:lpstr>
      <vt:lpstr>CaféNova Excel Data Analysis Project</vt:lpstr>
      <vt:lpstr>Data Cleaning</vt:lpstr>
      <vt:lpstr>PowerPoint Presentation</vt:lpstr>
      <vt:lpstr>Data Exploration</vt:lpstr>
      <vt:lpstr>Recomendations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CaféNova Excel Data Analysis Project</dc:title>
  <dc:creator>Geoffrey Muonja</dc:creator>
  <cp:lastModifiedBy>Geoffrey Muonja</cp:lastModifiedBy>
  <cp:revision>15</cp:revision>
  <dcterms:created xsi:type="dcterms:W3CDTF">2025-08-08T18:06:46Z</dcterms:created>
  <dcterms:modified xsi:type="dcterms:W3CDTF">2025-08-09T17:11:39Z</dcterms:modified>
</cp:coreProperties>
</file>

<file path=docProps/thumbnail.jpeg>
</file>